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8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8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6371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02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0944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2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67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6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3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9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0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40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23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4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2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C6703-FA64-45DC-8F8D-530AFB9ACBA2}" type="datetimeFigureOut">
              <a:rPr lang="en-US" smtClean="0"/>
              <a:t>14/09/2020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CFFF488-14DF-460E-9F10-31611598F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6A084-D2A1-404F-A3E8-2B13C03819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To </a:t>
            </a:r>
            <a:r>
              <a:rPr lang="en-US">
                <a:solidFill>
                  <a:srgbClr val="0070C0"/>
                </a:solidFill>
              </a:rPr>
              <a:t>find the </a:t>
            </a:r>
            <a:r>
              <a:rPr lang="en-US" dirty="0">
                <a:solidFill>
                  <a:srgbClr val="0070C0"/>
                </a:solidFill>
              </a:rPr>
              <a:t>Square Root of a Complex Number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D6DF1B-56FF-44C4-B0A3-CF1EE54074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                                                                                                                                                       </a:t>
            </a:r>
          </a:p>
          <a:p>
            <a:r>
              <a:rPr lang="en-US" dirty="0">
                <a:solidFill>
                  <a:srgbClr val="FFC000"/>
                </a:solidFill>
              </a:rPr>
              <a:t>                                                                                    Dr. </a:t>
            </a:r>
            <a:r>
              <a:rPr lang="en-US" dirty="0" err="1">
                <a:solidFill>
                  <a:srgbClr val="FFC000"/>
                </a:solidFill>
              </a:rPr>
              <a:t>Aruna</a:t>
            </a:r>
            <a:r>
              <a:rPr lang="en-US" dirty="0">
                <a:solidFill>
                  <a:srgbClr val="FFC000"/>
                </a:solidFill>
              </a:rPr>
              <a:t> Kulkarni</a:t>
            </a:r>
          </a:p>
          <a:p>
            <a:endParaRPr lang="en-US" dirty="0">
              <a:solidFill>
                <a:srgbClr val="FFC000"/>
              </a:solidFill>
            </a:endParaRPr>
          </a:p>
          <a:p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1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C4AE09-7FCE-4AEE-A6E0-58532DA5BAF4}"/>
                  </a:ext>
                </a:extLst>
              </p:cNvPr>
              <p:cNvSpPr txBox="1"/>
              <p:nvPr/>
            </p:nvSpPr>
            <p:spPr>
              <a:xfrm>
                <a:off x="817418" y="1405032"/>
                <a:ext cx="9546685" cy="50248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𝑣𝑎𝑙𝑢𝑒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7+24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rad>
                    </m:oMath>
                  </m:oMathPara>
                </a14:m>
                <a:endParaRPr lang="en-US" sz="3200" b="0" dirty="0">
                  <a:solidFill>
                    <a:srgbClr val="002060"/>
                  </a:solidFill>
                </a:endParaRPr>
              </a:p>
              <a:p>
                <a:r>
                  <a:rPr lang="en-US" sz="3200" dirty="0">
                    <a:solidFill>
                      <a:srgbClr val="002060"/>
                    </a:solidFill>
                  </a:rPr>
                  <a:t>Solution: Let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7+24</m:t>
                        </m:r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rad>
                  </m:oMath>
                </a14:m>
                <a:r>
                  <a:rPr lang="en-US" sz="3200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3200" b="0" dirty="0">
                    <a:solidFill>
                      <a:srgbClr val="002060"/>
                    </a:solidFill>
                  </a:rPr>
                  <a:t>…….a, b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endParaRPr lang="en-US" sz="3200" b="0" dirty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7+24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3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𝑏𝑖</m:t>
                              </m:r>
                            </m:e>
                          </m:d>
                        </m:e>
                        <m:sup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200" b="0" dirty="0">
                  <a:solidFill>
                    <a:srgbClr val="002060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7+24</m:t>
                    </m:r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002060"/>
                    </a:solidFill>
                  </a:rPr>
                  <a:t>+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𝑖𝑎𝑏</m:t>
                    </m:r>
                    <m:r>
                      <a:rPr lang="en-US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>
                  <a:solidFill>
                    <a:srgbClr val="00206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7+24</m:t>
                    </m:r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002060"/>
                    </a:solidFill>
                  </a:rPr>
                  <a:t>)+2abi</a:t>
                </a:r>
              </a:p>
              <a:p>
                <a:r>
                  <a:rPr lang="en-US" sz="3200" dirty="0">
                    <a:solidFill>
                      <a:srgbClr val="002060"/>
                    </a:solidFill>
                  </a:rPr>
                  <a:t>Equating real and imaginary parts, we get</a:t>
                </a:r>
              </a:p>
              <a:p>
                <a:endParaRPr lang="en-US" sz="3200" dirty="0"/>
              </a:p>
              <a:p>
                <a:endParaRPr lang="en-US" sz="3200" dirty="0"/>
              </a:p>
              <a:p>
                <a:endParaRPr lang="en-US" sz="3200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C4AE09-7FCE-4AEE-A6E0-58532DA5BA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418" y="1405032"/>
                <a:ext cx="9546685" cy="5024837"/>
              </a:xfrm>
              <a:prstGeom prst="rect">
                <a:avLst/>
              </a:prstGeom>
              <a:blipFill>
                <a:blip r:embed="rId2"/>
                <a:stretch>
                  <a:fillRect l="-25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0881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BDD4F97-00B0-4E51-A0AA-88B5B6E78074}"/>
                  </a:ext>
                </a:extLst>
              </p:cNvPr>
              <p:cNvSpPr/>
              <p:nvPr/>
            </p:nvSpPr>
            <p:spPr>
              <a:xfrm>
                <a:off x="1863737" y="413227"/>
                <a:ext cx="9674087" cy="53065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0070C0"/>
                    </a:solidFill>
                  </a:rPr>
                  <a:t>)= 7 ……….. ..       I</a:t>
                </a:r>
              </a:p>
              <a:p>
                <a:r>
                  <a:rPr lang="en-US" sz="3200" dirty="0">
                    <a:solidFill>
                      <a:srgbClr val="0070C0"/>
                    </a:solidFill>
                  </a:rPr>
                  <a:t>and</a:t>
                </a:r>
              </a:p>
              <a:p>
                <a:r>
                  <a:rPr lang="en-US" sz="3200" dirty="0">
                    <a:solidFill>
                      <a:srgbClr val="0070C0"/>
                    </a:solidFill>
                  </a:rPr>
                  <a:t>2ab = 24…………………….     II</a:t>
                </a:r>
              </a:p>
              <a:p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US" sz="32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</a:rPr>
                  <a:t>b= 24/2a=12/a</a:t>
                </a:r>
              </a:p>
              <a:p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p>
                      <m:sSupPr>
                        <m:ctrlPr>
                          <a:rPr lang="en-US" sz="32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box>
                              <m:boxPr>
                                <m:ctrlPr>
                                  <a:rPr lang="en-US" sz="3200" b="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f>
                                  <m:fPr>
                                    <m:ctrlP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12</m:t>
                                    </m:r>
                                  </m:num>
                                  <m:den>
                                    <m: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den>
                                </m:f>
                              </m:e>
                            </m:box>
                          </m:e>
                        </m:d>
                      </m:e>
                      <m:sup>
                        <m:r>
                          <a:rPr lang="en-US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b="0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=7……..from I</a:t>
                </a:r>
              </a:p>
              <a:p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p>
                      <m:sSupPr>
                        <m:ctrlPr>
                          <a:rPr lang="en-US" sz="32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144</m:t>
                        </m:r>
                      </m:num>
                      <m:den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b="0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=7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32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−144</m:t>
                        </m:r>
                      </m:num>
                      <m:den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b="0" dirty="0">
                    <a:solidFill>
                      <a:srgbClr val="0070C0"/>
                    </a:solidFill>
                    <a:ea typeface="Cambria Math" panose="02040503050406030204" pitchFamily="18" charset="0"/>
                  </a:rPr>
                  <a:t> = 7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3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−144=7</m:t>
                      </m:r>
                      <m:sSup>
                        <m:sSupPr>
                          <m:ctrlP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200" b="0" dirty="0">
                  <a:solidFill>
                    <a:srgbClr val="00B050"/>
                  </a:solidFill>
                  <a:ea typeface="Cambria Math" panose="02040503050406030204" pitchFamily="18" charset="0"/>
                </a:endParaRPr>
              </a:p>
              <a:p>
                <a:endParaRPr lang="en-US" sz="3200" dirty="0"/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BDD4F97-00B0-4E51-A0AA-88B5B6E780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737" y="413227"/>
                <a:ext cx="9674087" cy="5306581"/>
              </a:xfrm>
              <a:prstGeom prst="rect">
                <a:avLst/>
              </a:prstGeom>
              <a:blipFill>
                <a:blip r:embed="rId2"/>
                <a:stretch>
                  <a:fillRect l="-1638" t="-1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9698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4ECFC15-D65D-444E-9CAA-3CE5B0E55947}"/>
                  </a:ext>
                </a:extLst>
              </p:cNvPr>
              <p:cNvSpPr txBox="1"/>
              <p:nvPr/>
            </p:nvSpPr>
            <p:spPr>
              <a:xfrm>
                <a:off x="1233055" y="484909"/>
                <a:ext cx="9476509" cy="5990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sSup>
                        <m:sSupPr>
                          <m:ctrlPr>
                            <a:rPr lang="en-US" sz="3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32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−144=0</m:t>
                      </m:r>
                    </m:oMath>
                  </m:oMathPara>
                </a14:m>
                <a:endParaRPr lang="en-US" sz="3200" b="0" dirty="0">
                  <a:solidFill>
                    <a:srgbClr val="002060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−16)(</m:t>
                        </m:r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+9)=0</m:t>
                    </m:r>
                  </m:oMath>
                </a14:m>
                <a:endParaRPr lang="en-US" sz="3200" b="0" dirty="0">
                  <a:solidFill>
                    <a:srgbClr val="002060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−16)</m:t>
                        </m:r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 </m:t>
                        </m:r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𝑜𝑟</m:t>
                        </m:r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+9)=0</m:t>
                    </m:r>
                  </m:oMath>
                </a14:m>
                <a:endParaRPr lang="en-US" sz="3200" dirty="0">
                  <a:solidFill>
                    <a:srgbClr val="002060"/>
                  </a:solidFill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sSup>
                        <m:sSupPr>
                          <m:ctrlP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16 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𝑜𝑟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32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sz="3200" dirty="0">
                  <a:solidFill>
                    <a:srgbClr val="002060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𝑏𝑢𝑡</m:t>
                    </m:r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≠−9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as  a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</m:oMath>
                </a14:m>
                <a:endParaRPr lang="en-US" sz="3200" dirty="0">
                  <a:solidFill>
                    <a:srgbClr val="002060"/>
                  </a:solidFill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sSup>
                      <m:sSupPr>
                        <m:ctrlPr>
                          <a:rPr lang="en-US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=16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=±4</m:t>
                      </m:r>
                    </m:oMath>
                  </m:oMathPara>
                </a14:m>
                <a:endParaRPr lang="en-US" sz="3200" dirty="0">
                  <a:solidFill>
                    <a:srgbClr val="002060"/>
                  </a:solidFill>
                  <a:ea typeface="Cambria Math" panose="02040503050406030204" pitchFamily="18" charset="0"/>
                </a:endParaRPr>
              </a:p>
              <a:p>
                <a:endParaRPr lang="en-US" sz="3200" dirty="0">
                  <a:ea typeface="Cambria Math" panose="02040503050406030204" pitchFamily="18" charset="0"/>
                </a:endParaRPr>
              </a:p>
              <a:p>
                <a:endParaRPr lang="en-US" sz="3200" dirty="0">
                  <a:ea typeface="Cambria Math" panose="02040503050406030204" pitchFamily="18" charset="0"/>
                </a:endParaRPr>
              </a:p>
              <a:p>
                <a:endParaRPr lang="en-US" sz="3200" dirty="0">
                  <a:ea typeface="Cambria Math" panose="02040503050406030204" pitchFamily="18" charset="0"/>
                </a:endParaRPr>
              </a:p>
              <a:p>
                <a:endParaRPr lang="en-US" sz="3200" dirty="0">
                  <a:ea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4ECFC15-D65D-444E-9CAA-3CE5B0E55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055" y="484909"/>
                <a:ext cx="9476509" cy="59901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7511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88CC2A4-E829-4D5E-BE59-F4043D0250C9}"/>
                  </a:ext>
                </a:extLst>
              </p:cNvPr>
              <p:cNvSpPr txBox="1"/>
              <p:nvPr/>
            </p:nvSpPr>
            <p:spPr>
              <a:xfrm>
                <a:off x="1648691" y="498764"/>
                <a:ext cx="8257309" cy="5267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7030A0"/>
                    </a:solidFill>
                    <a:ea typeface="Cambria Math" panose="02040503050406030204" pitchFamily="18" charset="0"/>
                  </a:rPr>
                  <a:t>When a= 4,  b=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7030A0"/>
                    </a:solidFill>
                    <a:ea typeface="Cambria Math" panose="02040503050406030204" pitchFamily="18" charset="0"/>
                  </a:rPr>
                  <a:t> =3</a:t>
                </a:r>
              </a:p>
              <a:p>
                <a:r>
                  <a:rPr lang="en-US" sz="3200" dirty="0">
                    <a:solidFill>
                      <a:srgbClr val="7030A0"/>
                    </a:solidFill>
                    <a:ea typeface="Cambria Math" panose="02040503050406030204" pitchFamily="18" charset="0"/>
                  </a:rPr>
                  <a:t>a= -4,  b=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−4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7030A0"/>
                    </a:solidFill>
                    <a:ea typeface="Cambria Math" panose="02040503050406030204" pitchFamily="18" charset="0"/>
                  </a:rPr>
                  <a:t>= -3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rad>
                        <m:radPr>
                          <m:degHide m:val="on"/>
                          <m:ctrlPr>
                            <a:rPr lang="en-US" sz="32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7+24</m:t>
                          </m:r>
                          <m:r>
                            <a:rPr lang="en-US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rad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</m:t>
                      </m:r>
                      <m:d>
                        <m:dPr>
                          <m:ctrlPr>
                            <a:rPr lang="en-US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4+3</m:t>
                          </m:r>
                          <m:r>
                            <a:rPr lang="en-US" sz="32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US" sz="3200" b="0" dirty="0">
                  <a:solidFill>
                    <a:srgbClr val="7030A0"/>
                  </a:solidFill>
                  <a:ea typeface="Cambria Math" panose="02040503050406030204" pitchFamily="18" charset="0"/>
                </a:endParaRPr>
              </a:p>
              <a:p>
                <a:pPr/>
                <a:endParaRPr lang="en-US" sz="3200" b="0" dirty="0">
                  <a:solidFill>
                    <a:srgbClr val="7030A0"/>
                  </a:solidFill>
                  <a:ea typeface="Cambria Math" panose="02040503050406030204" pitchFamily="18" charset="0"/>
                </a:endParaRPr>
              </a:p>
              <a:p>
                <a:pPr/>
                <a:endParaRPr lang="en-US" sz="3200" dirty="0">
                  <a:solidFill>
                    <a:srgbClr val="7030A0"/>
                  </a:solidFill>
                  <a:ea typeface="Cambria Math" panose="02040503050406030204" pitchFamily="18" charset="0"/>
                </a:endParaRPr>
              </a:p>
              <a:p>
                <a:pPr/>
                <a:endParaRPr lang="en-US" sz="3200" dirty="0">
                  <a:solidFill>
                    <a:srgbClr val="7030A0"/>
                  </a:solidFill>
                  <a:ea typeface="Cambria Math" panose="02040503050406030204" pitchFamily="18" charset="0"/>
                </a:endParaRPr>
              </a:p>
              <a:p>
                <a:pPr/>
                <a:endParaRPr lang="en-US" sz="3200" dirty="0">
                  <a:solidFill>
                    <a:srgbClr val="7030A0"/>
                  </a:solidFill>
                  <a:ea typeface="Cambria Math" panose="02040503050406030204" pitchFamily="18" charset="0"/>
                </a:endParaRPr>
              </a:p>
              <a:p>
                <a:pPr/>
                <a:r>
                  <a:rPr lang="en-US" sz="3200" dirty="0">
                    <a:solidFill>
                      <a:srgbClr val="7030A0"/>
                    </a:solidFill>
                    <a:ea typeface="Cambria Math" panose="02040503050406030204" pitchFamily="18" charset="0"/>
                  </a:rPr>
                  <a:t>                                                                                                                                                                                                                                           </a:t>
                </a:r>
                <a:r>
                  <a:rPr lang="en-US" sz="3200" dirty="0">
                    <a:solidFill>
                      <a:srgbClr val="C00000"/>
                    </a:solidFill>
                    <a:ea typeface="Cambria Math" panose="02040503050406030204" pitchFamily="18" charset="0"/>
                  </a:rPr>
                  <a:t>Thank You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88CC2A4-E829-4D5E-BE59-F4043D0250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691" y="498764"/>
                <a:ext cx="8257309" cy="5267339"/>
              </a:xfrm>
              <a:prstGeom prst="rect">
                <a:avLst/>
              </a:prstGeom>
              <a:blipFill>
                <a:blip r:embed="rId2"/>
                <a:stretch>
                  <a:fillRect l="-18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88591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</TotalTime>
  <Words>185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Cambria Math</vt:lpstr>
      <vt:lpstr>Trebuchet MS</vt:lpstr>
      <vt:lpstr>Wingdings 3</vt:lpstr>
      <vt:lpstr>Facet</vt:lpstr>
      <vt:lpstr>To find the Square Root of a Complex Number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Square Root of a Complex Number</dc:title>
  <dc:creator>Abhishree Deshmukh</dc:creator>
  <cp:lastModifiedBy>Abhishree Deshmukh</cp:lastModifiedBy>
  <cp:revision>21</cp:revision>
  <dcterms:created xsi:type="dcterms:W3CDTF">2020-09-09T13:56:07Z</dcterms:created>
  <dcterms:modified xsi:type="dcterms:W3CDTF">2020-09-14T11:05:11Z</dcterms:modified>
</cp:coreProperties>
</file>